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92" r:id="rId5"/>
    <p:sldId id="275" r:id="rId6"/>
    <p:sldId id="276" r:id="rId7"/>
    <p:sldId id="299" r:id="rId8"/>
    <p:sldId id="296" r:id="rId9"/>
    <p:sldId id="277" r:id="rId10"/>
    <p:sldId id="297" r:id="rId11"/>
    <p:sldId id="278" r:id="rId12"/>
    <p:sldId id="298" r:id="rId13"/>
    <p:sldId id="300" r:id="rId14"/>
    <p:sldId id="293" r:id="rId15"/>
    <p:sldId id="295" r:id="rId16"/>
    <p:sldId id="289"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46992"/>
    <a:srgbClr val="AEC2D8"/>
    <a:srgbClr val="98432A"/>
    <a:srgbClr val="D84400"/>
    <a:srgbClr val="44678D"/>
    <a:srgbClr val="263E5A"/>
    <a:srgbClr val="D6E0EB"/>
    <a:srgbClr val="728DAB"/>
    <a:srgbClr val="C9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4EEFB5-1F06-4836-81B8-D7CF8208902B}" v="126" dt="2024-06-22T14:37:44.08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65" d="100"/>
          <a:sy n="65" d="100"/>
        </p:scale>
        <p:origin x="858" y="6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6/22/2024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6/22/2024</a:t>
            </a:fld>
            <a:endParaRPr lang="en-US" dirty="0"/>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dirty="0"/>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3712883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961386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464007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1889056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12</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dirty="0"/>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dirty="0"/>
              <a:t>Click icon to add picture</a:t>
            </a:r>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dirty="0"/>
              <a:t>Click icon to add picture</a:t>
            </a:r>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dirty="0"/>
              <a:t>Click icon to add picture</a:t>
            </a:r>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dirty="0"/>
              <a:t>Click icon to add picture</a:t>
            </a:r>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dirty="0"/>
              <a:t>Click icon to add picture</a:t>
            </a:r>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dirty="0"/>
              <a:t>Click icon to add picture</a:t>
            </a:r>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dirty="0"/>
              <a:t>Click icon to add picture</a:t>
            </a:r>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dirty="0"/>
              <a:t>Click icon to add picture</a:t>
            </a:r>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dirty="0"/>
              <a:t>Click icon to add picture</a:t>
            </a:r>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hyperlink" Target="mailto:gulati.garv03@gmail.com" TargetMode="External"/><Relationship Id="rId5" Type="http://schemas.openxmlformats.org/officeDocument/2006/relationships/image" Target="../media/image18.jpe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65983616-0809-2C95-A4CA-5495378E937B}"/>
              </a:ext>
              <a:ext uri="{C183D7F6-B498-43B3-948B-1728B52AA6E4}">
                <adec:decorative xmlns:adec="http://schemas.microsoft.com/office/drawing/2017/decorative" val="1"/>
              </a:ext>
            </a:extLst>
          </p:cNvPr>
          <p:cNvPicPr>
            <a:picLocks noGrp="1" noChangeAspect="1"/>
          </p:cNvPicPr>
          <p:nvPr>
            <p:ph type="pic" sz="quarter" idx="47"/>
          </p:nvPr>
        </p:nvPicPr>
        <p:blipFill>
          <a:blip r:embed="rId3"/>
          <a:srcRect l="22954" r="22954"/>
          <a:stretch>
            <a:fillRect/>
          </a:stretch>
        </p:blipFill>
        <p:spPr>
          <a:xfrm>
            <a:off x="6382793" y="838985"/>
            <a:ext cx="4548875" cy="5066346"/>
          </a:xfrm>
        </p:spPr>
      </p:pic>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740783" y="1637478"/>
            <a:ext cx="5562686" cy="2057441"/>
          </a:xfrm>
        </p:spPr>
        <p:txBody>
          <a:bodyPr/>
          <a:lstStyle/>
          <a:p>
            <a:r>
              <a:rPr lang="en-US" altLang="zh-CN" dirty="0"/>
              <a:t>CYCLISTIC CASE STUDY</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87802" y="4356995"/>
            <a:ext cx="2055050" cy="760288"/>
          </a:xfrm>
        </p:spPr>
        <p:txBody>
          <a:bodyPr/>
          <a:lstStyle/>
          <a:p>
            <a:r>
              <a:rPr lang="en-US" dirty="0"/>
              <a:t>By GARV GULATI</a:t>
            </a:r>
          </a:p>
        </p:txBody>
      </p:sp>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516DC-16DF-64D7-E38B-9107AB57E882}"/>
              </a:ext>
            </a:extLst>
          </p:cNvPr>
          <p:cNvSpPr>
            <a:spLocks noGrp="1"/>
          </p:cNvSpPr>
          <p:nvPr>
            <p:ph type="title"/>
          </p:nvPr>
        </p:nvSpPr>
        <p:spPr>
          <a:xfrm>
            <a:off x="587712" y="1487388"/>
            <a:ext cx="3836804" cy="1941612"/>
          </a:xfrm>
        </p:spPr>
        <p:txBody>
          <a:bodyPr/>
          <a:lstStyle/>
          <a:p>
            <a:r>
              <a:rPr lang="en-US" dirty="0"/>
              <a:t>MONTHLY PERFORMANCE</a:t>
            </a:r>
            <a:endParaRPr lang="en-IN" dirty="0"/>
          </a:p>
        </p:txBody>
      </p:sp>
      <p:sp>
        <p:nvSpPr>
          <p:cNvPr id="5" name="Slide Number Placeholder 4">
            <a:extLst>
              <a:ext uri="{FF2B5EF4-FFF2-40B4-BE49-F238E27FC236}">
                <a16:creationId xmlns:a16="http://schemas.microsoft.com/office/drawing/2014/main" id="{722B83AA-387A-31A5-39DD-ABB9FEDFCF52}"/>
              </a:ext>
            </a:extLst>
          </p:cNvPr>
          <p:cNvSpPr>
            <a:spLocks noGrp="1"/>
          </p:cNvSpPr>
          <p:nvPr>
            <p:ph type="sldNum" sz="quarter" idx="29"/>
          </p:nvPr>
        </p:nvSpPr>
        <p:spPr/>
        <p:txBody>
          <a:bodyPr/>
          <a:lstStyle/>
          <a:p>
            <a:fld id="{47FEACEE-25B4-4A2D-B147-27296E36371D}" type="slidenum">
              <a:rPr lang="en-US" altLang="zh-CN" smtClean="0"/>
              <a:pPr/>
              <a:t>10</a:t>
            </a:fld>
            <a:endParaRPr lang="en-US" altLang="zh-CN" dirty="0"/>
          </a:p>
        </p:txBody>
      </p:sp>
      <p:pic>
        <p:nvPicPr>
          <p:cNvPr id="7" name="Picture 6" descr="A graph of different colored bars&#10;&#10;Description automatically generated with medium confidence">
            <a:extLst>
              <a:ext uri="{FF2B5EF4-FFF2-40B4-BE49-F238E27FC236}">
                <a16:creationId xmlns:a16="http://schemas.microsoft.com/office/drawing/2014/main" id="{BEA53407-2ABC-864D-A7CD-F6F7BE35F216}"/>
              </a:ext>
            </a:extLst>
          </p:cNvPr>
          <p:cNvPicPr>
            <a:picLocks noChangeAspect="1"/>
          </p:cNvPicPr>
          <p:nvPr/>
        </p:nvPicPr>
        <p:blipFill rotWithShape="1">
          <a:blip r:embed="rId2"/>
          <a:srcRect t="11425" r="26025" b="39355"/>
          <a:stretch/>
        </p:blipFill>
        <p:spPr>
          <a:xfrm>
            <a:off x="4690697" y="1268360"/>
            <a:ext cx="7376139" cy="4601499"/>
          </a:xfrm>
          <a:prstGeom prst="rect">
            <a:avLst/>
          </a:prstGeom>
        </p:spPr>
      </p:pic>
      <p:sp>
        <p:nvSpPr>
          <p:cNvPr id="10" name="TextBox 9">
            <a:extLst>
              <a:ext uri="{FF2B5EF4-FFF2-40B4-BE49-F238E27FC236}">
                <a16:creationId xmlns:a16="http://schemas.microsoft.com/office/drawing/2014/main" id="{B507D36F-FBA7-75B5-1E4A-22AC71454B24}"/>
              </a:ext>
            </a:extLst>
          </p:cNvPr>
          <p:cNvSpPr txBox="1"/>
          <p:nvPr/>
        </p:nvSpPr>
        <p:spPr>
          <a:xfrm>
            <a:off x="125164" y="4112312"/>
            <a:ext cx="4609384" cy="1477328"/>
          </a:xfrm>
          <a:prstGeom prst="rect">
            <a:avLst/>
          </a:prstGeom>
        </p:spPr>
        <p:txBody>
          <a:bodyPr wrap="square" rtlCol="0">
            <a:spAutoFit/>
          </a:bodyPr>
          <a:lstStyle/>
          <a:p>
            <a:pPr marL="0" indent="0" algn="ctr">
              <a:lnSpc>
                <a:spcPct val="100000"/>
              </a:lnSpc>
              <a:spcBef>
                <a:spcPts val="0"/>
              </a:spcBef>
              <a:buFontTx/>
              <a:buNone/>
            </a:pPr>
            <a:r>
              <a:rPr lang="en-US" b="1" dirty="0">
                <a:solidFill>
                  <a:schemeClr val="accent6"/>
                </a:solidFill>
                <a:latin typeface="Posterama" panose="020B0504020200020000" pitchFamily="34" charset="0"/>
                <a:ea typeface="微软雅黑"/>
                <a:cs typeface="Posterama" panose="020B0504020200020000" pitchFamily="34" charset="0"/>
              </a:rPr>
              <a:t>Monthly Riders</a:t>
            </a:r>
          </a:p>
          <a:p>
            <a:pPr marL="0" indent="0" algn="ctr">
              <a:lnSpc>
                <a:spcPct val="100000"/>
              </a:lnSpc>
              <a:spcBef>
                <a:spcPts val="0"/>
              </a:spcBef>
              <a:buFontTx/>
              <a:buNone/>
            </a:pPr>
            <a:endParaRPr lang="en-US" sz="1800" dirty="0">
              <a:solidFill>
                <a:schemeClr val="accent6"/>
              </a:solidFill>
              <a:latin typeface="Posterama" panose="020B0504020200020000" pitchFamily="34" charset="0"/>
              <a:ea typeface="微软雅黑"/>
              <a:cs typeface="Posterama" panose="020B0504020200020000" pitchFamily="34" charset="0"/>
            </a:endParaRPr>
          </a:p>
          <a:p>
            <a:pPr marL="0" indent="0" algn="ctr">
              <a:lnSpc>
                <a:spcPct val="100000"/>
              </a:lnSpc>
              <a:spcBef>
                <a:spcPts val="0"/>
              </a:spcBef>
              <a:buFontTx/>
              <a:buNone/>
            </a:pPr>
            <a:r>
              <a:rPr lang="en-US" dirty="0">
                <a:solidFill>
                  <a:schemeClr val="accent6"/>
                </a:solidFill>
                <a:latin typeface="Posterama" panose="020B0504020200020000" pitchFamily="34" charset="0"/>
                <a:ea typeface="微软雅黑"/>
                <a:cs typeface="Posterama" panose="020B0504020200020000" pitchFamily="34" charset="0"/>
              </a:rPr>
              <a:t>Busiest Month – August 2023 (771,693)</a:t>
            </a:r>
          </a:p>
          <a:p>
            <a:pPr marL="0" indent="0" algn="ctr">
              <a:lnSpc>
                <a:spcPct val="100000"/>
              </a:lnSpc>
              <a:spcBef>
                <a:spcPts val="0"/>
              </a:spcBef>
              <a:buFontTx/>
              <a:buNone/>
            </a:pPr>
            <a:endParaRPr lang="en-US" sz="1800" dirty="0">
              <a:solidFill>
                <a:schemeClr val="accent6"/>
              </a:solidFill>
              <a:latin typeface="Posterama" panose="020B0504020200020000" pitchFamily="34" charset="0"/>
              <a:ea typeface="微软雅黑"/>
              <a:cs typeface="Posterama" panose="020B0504020200020000" pitchFamily="34" charset="0"/>
            </a:endParaRPr>
          </a:p>
          <a:p>
            <a:pPr marL="0" indent="0" algn="ctr">
              <a:lnSpc>
                <a:spcPct val="100000"/>
              </a:lnSpc>
              <a:spcBef>
                <a:spcPts val="0"/>
              </a:spcBef>
              <a:buFontTx/>
              <a:buNone/>
            </a:pPr>
            <a:r>
              <a:rPr lang="en-US" dirty="0">
                <a:solidFill>
                  <a:schemeClr val="accent6"/>
                </a:solidFill>
                <a:latin typeface="Posterama" panose="020B0504020200020000" pitchFamily="34" charset="0"/>
                <a:ea typeface="微软雅黑"/>
                <a:cs typeface="Posterama" panose="020B0504020200020000" pitchFamily="34" charset="0"/>
              </a:rPr>
              <a:t>Slowest Month – January 2024 (144,873)</a:t>
            </a:r>
            <a:endParaRPr lang="en-IN" sz="1800" dirty="0">
              <a:solidFill>
                <a:schemeClr val="accent6"/>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908222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550704" y="1690878"/>
            <a:ext cx="2513773" cy="1325563"/>
          </a:xfrm>
        </p:spPr>
        <p:txBody>
          <a:bodyPr/>
          <a:lstStyle/>
          <a:p>
            <a:r>
              <a:rPr lang="en-US" dirty="0"/>
              <a:t>INSIGHTS</a:t>
            </a: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p:txBody>
          <a:bodyPr/>
          <a:lstStyle/>
          <a:p>
            <a:r>
              <a:rPr lang="en-US" dirty="0"/>
              <a:t>Members</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p:txBody>
          <a:bodyPr/>
          <a:lstStyle/>
          <a:p>
            <a:r>
              <a:rPr lang="en-US" dirty="0"/>
              <a:t>Ride more during the week</a:t>
            </a:r>
          </a:p>
          <a:p>
            <a:endParaRPr lang="en-US" dirty="0"/>
          </a:p>
          <a:p>
            <a:r>
              <a:rPr lang="en-US" dirty="0"/>
              <a:t>On average have shorter ride durations</a:t>
            </a:r>
          </a:p>
          <a:p>
            <a:endParaRPr lang="en-US" dirty="0"/>
          </a:p>
        </p:txBody>
      </p:sp>
      <p:sp>
        <p:nvSpPr>
          <p:cNvPr id="35" name="Text Placeholder 34">
            <a:extLst>
              <a:ext uri="{FF2B5EF4-FFF2-40B4-BE49-F238E27FC236}">
                <a16:creationId xmlns:a16="http://schemas.microsoft.com/office/drawing/2014/main" id="{2C8E94EA-2767-D144-C1BB-32AA2C99723B}"/>
              </a:ext>
            </a:extLst>
          </p:cNvPr>
          <p:cNvSpPr>
            <a:spLocks noGrp="1"/>
          </p:cNvSpPr>
          <p:nvPr>
            <p:ph type="body" sz="quarter" idx="52"/>
          </p:nvPr>
        </p:nvSpPr>
        <p:spPr>
          <a:xfrm>
            <a:off x="7811506" y="3625598"/>
            <a:ext cx="3012438" cy="587964"/>
          </a:xfrm>
        </p:spPr>
        <p:txBody>
          <a:bodyPr/>
          <a:lstStyle/>
          <a:p>
            <a:r>
              <a:rPr lang="en-US" dirty="0"/>
              <a:t>Casuals</a:t>
            </a:r>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p:txBody>
          <a:bodyPr/>
          <a:lstStyle/>
          <a:p>
            <a:r>
              <a:rPr lang="en-US" dirty="0"/>
              <a:t>Ride more on weekends</a:t>
            </a:r>
          </a:p>
          <a:p>
            <a:endParaRPr lang="en-US" dirty="0"/>
          </a:p>
          <a:p>
            <a:r>
              <a:rPr lang="en-US" dirty="0"/>
              <a:t>On average have longer ride durations</a:t>
            </a:r>
          </a:p>
          <a:p>
            <a:endParaRPr lang="en-US" dirty="0"/>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11</a:t>
            </a:fld>
            <a:endParaRPr lang="en-US" altLang="zh-CN" dirty="0"/>
          </a:p>
        </p:txBody>
      </p:sp>
      <p:sp>
        <p:nvSpPr>
          <p:cNvPr id="2" name="TextBox 1">
            <a:extLst>
              <a:ext uri="{FF2B5EF4-FFF2-40B4-BE49-F238E27FC236}">
                <a16:creationId xmlns:a16="http://schemas.microsoft.com/office/drawing/2014/main" id="{D76AEC4D-A599-6F61-E0E9-46DADDFE4396}"/>
              </a:ext>
            </a:extLst>
          </p:cNvPr>
          <p:cNvSpPr txBox="1"/>
          <p:nvPr/>
        </p:nvSpPr>
        <p:spPr>
          <a:xfrm>
            <a:off x="7403690" y="2195985"/>
            <a:ext cx="4249071" cy="830997"/>
          </a:xfrm>
          <a:prstGeom prst="rect">
            <a:avLst/>
          </a:prstGeom>
        </p:spPr>
        <p:txBody>
          <a:bodyPr wrap="square" rtlCol="0">
            <a:spAutoFit/>
          </a:bodyPr>
          <a:lstStyle/>
          <a:p>
            <a:pPr marL="0" indent="0">
              <a:lnSpc>
                <a:spcPct val="100000"/>
              </a:lnSpc>
              <a:spcBef>
                <a:spcPts val="0"/>
              </a:spcBef>
              <a:buFontTx/>
              <a:buNone/>
            </a:pPr>
            <a:r>
              <a:rPr lang="en-US" sz="1600" dirty="0">
                <a:solidFill>
                  <a:schemeClr val="accent6"/>
                </a:solidFill>
                <a:latin typeface="Posterama" panose="020B0504020200020000" pitchFamily="34" charset="0"/>
                <a:ea typeface="微软雅黑"/>
                <a:cs typeface="Posterama" panose="020B0504020200020000" pitchFamily="34" charset="0"/>
              </a:rPr>
              <a:t>Both ride more during Summer months</a:t>
            </a:r>
          </a:p>
          <a:p>
            <a:pPr marL="0" indent="0">
              <a:lnSpc>
                <a:spcPct val="100000"/>
              </a:lnSpc>
              <a:spcBef>
                <a:spcPts val="0"/>
              </a:spcBef>
              <a:buFontTx/>
              <a:buNone/>
            </a:pPr>
            <a:endParaRPr lang="en-US" sz="1600" dirty="0">
              <a:solidFill>
                <a:schemeClr val="accent6"/>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US" sz="1600" dirty="0">
                <a:solidFill>
                  <a:schemeClr val="accent6"/>
                </a:solidFill>
                <a:latin typeface="Posterama" panose="020B0504020200020000" pitchFamily="34" charset="0"/>
                <a:ea typeface="微软雅黑"/>
                <a:cs typeface="Posterama" panose="020B0504020200020000" pitchFamily="34" charset="0"/>
              </a:rPr>
              <a:t>Both have similar Start and End Times</a:t>
            </a:r>
            <a:endParaRPr lang="en-IN" sz="1600" dirty="0">
              <a:solidFill>
                <a:schemeClr val="accent6"/>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4182148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SUGGESTIONS</a:t>
            </a:r>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a:xfrm>
            <a:off x="4693860" y="1758865"/>
            <a:ext cx="507778" cy="565882"/>
          </a:xfrm>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5271608" y="1758865"/>
            <a:ext cx="5162709" cy="420683"/>
          </a:xfrm>
        </p:spPr>
        <p:txBody>
          <a:bodyPr/>
          <a:lstStyle/>
          <a:p>
            <a:r>
              <a:rPr lang="en-US" dirty="0"/>
              <a:t>Option 1</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5271608" y="2324747"/>
            <a:ext cx="3856893" cy="855678"/>
          </a:xfrm>
        </p:spPr>
        <p:txBody>
          <a:bodyPr/>
          <a:lstStyle/>
          <a:p>
            <a:r>
              <a:rPr lang="en-US" dirty="0"/>
              <a:t>Make annual memberships include unlimited 3-hour rides, instead of unlimited 45 minutes</a:t>
            </a:r>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a:xfrm>
            <a:off x="4735339" y="3934423"/>
            <a:ext cx="536270" cy="565882"/>
          </a:xfrm>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a:xfrm>
            <a:off x="5389825" y="3934423"/>
            <a:ext cx="4926276" cy="420683"/>
          </a:xfrm>
        </p:spPr>
        <p:txBody>
          <a:bodyPr/>
          <a:lstStyle/>
          <a:p>
            <a:r>
              <a:rPr lang="en-US" dirty="0"/>
              <a:t>Option 2</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a:xfrm>
            <a:off x="5389825" y="4430895"/>
            <a:ext cx="3856893" cy="1177789"/>
          </a:xfrm>
        </p:spPr>
        <p:txBody>
          <a:bodyPr/>
          <a:lstStyle/>
          <a:p>
            <a:r>
              <a:rPr lang="en-US" dirty="0"/>
              <a:t>Create tiers for membership, includes annual benefits only on weekends</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12</a:t>
            </a:fld>
            <a:endParaRPr lang="en-US" altLang="zh-CN" dirty="0"/>
          </a:p>
        </p:txBody>
      </p:sp>
    </p:spTree>
    <p:extLst>
      <p:ext uri="{BB962C8B-B14F-4D97-AF65-F5344CB8AC3E}">
        <p14:creationId xmlns:p14="http://schemas.microsoft.com/office/powerpoint/2010/main" val="2519727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096000" y="3346191"/>
            <a:ext cx="3593690" cy="1879791"/>
          </a:xfrm>
        </p:spPr>
        <p:txBody>
          <a:bodyPr/>
          <a:lstStyle/>
          <a:p>
            <a:r>
              <a:rPr lang="en-US" dirty="0"/>
              <a:t>Garv Gulati</a:t>
            </a:r>
          </a:p>
          <a:p>
            <a:r>
              <a:rPr lang="en-US" dirty="0">
                <a:hlinkClick r:id="rId6">
                  <a:extLst>
                    <a:ext uri="{A12FA001-AC4F-418D-AE19-62706E023703}">
                      <ahyp:hlinkClr xmlns:ahyp="http://schemas.microsoft.com/office/drawing/2018/hyperlinkcolor" val="tx"/>
                    </a:ext>
                  </a:extLst>
                </a:hlinkClick>
              </a:rPr>
              <a:t>gulati.garv03@gmail.com</a:t>
            </a:r>
            <a:endParaRPr lang="en-US" dirty="0"/>
          </a:p>
          <a:p>
            <a:pPr fontAlgn="auto"/>
            <a:r>
              <a:rPr lang="en-IN" dirty="0">
                <a:effectLst/>
                <a:latin typeface="var(--artdeco-reset-typography-font-family-sans)"/>
              </a:rPr>
              <a:t>www.linkedin.com/in/garvgulati</a:t>
            </a:r>
          </a:p>
          <a:p>
            <a:br>
              <a:rPr lang="en-IN" b="0" i="0" dirty="0">
                <a:effectLst/>
                <a:latin typeface="var(--artdeco-reset-typography-font-family-sans)"/>
              </a:rPr>
            </a:br>
            <a:endParaRPr lang="en-US" dirty="0"/>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7"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dirty="0"/>
              <a:t>CONTENTS</a:t>
            </a: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Timeline</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Areas of growth</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a:xfrm>
            <a:off x="8375472" y="4647675"/>
            <a:ext cx="1913128" cy="1107124"/>
          </a:xfrm>
        </p:spPr>
        <p:txBody>
          <a:bodyPr/>
          <a:lstStyle/>
          <a:p>
            <a:r>
              <a:rPr lang="en-US" dirty="0"/>
              <a:t>Summary</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9453716" y="2851477"/>
            <a:ext cx="1791448" cy="1075689"/>
          </a:xfrm>
        </p:spPr>
        <p:txBody>
          <a:bodyPr/>
          <a:lstStyle/>
          <a:p>
            <a:r>
              <a:rPr lang="en-US" dirty="0"/>
              <a:t>Primary goals</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627839" y="945606"/>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627839" y="2645177"/>
            <a:ext cx="4260180" cy="2962597"/>
          </a:xfrm>
        </p:spPr>
        <p:txBody>
          <a:bodyPr/>
          <a:lstStyle/>
          <a:p>
            <a:pPr algn="l"/>
            <a:r>
              <a:rPr lang="en-US" sz="1800" b="0" i="0" u="none" strike="noStrike" baseline="0" dirty="0">
                <a:latin typeface="GoogleSans18pt-Regular"/>
              </a:rPr>
              <a:t>In this case study, you work for a fictional company, Cyclistic, along with some key team members. In order to answer the business questions, follow the steps of the data analysis process: </a:t>
            </a:r>
            <a:r>
              <a:rPr lang="en-US" sz="1800" b="1" i="0" u="none" strike="noStrike" baseline="0" dirty="0">
                <a:latin typeface="GoogleSans18pt-Bold"/>
              </a:rPr>
              <a:t>Ask</a:t>
            </a:r>
            <a:r>
              <a:rPr lang="en-US" sz="1800" b="0" i="0" u="none" strike="noStrike" baseline="0" dirty="0">
                <a:latin typeface="GoogleSans18pt-Regular"/>
              </a:rPr>
              <a:t>, </a:t>
            </a:r>
            <a:r>
              <a:rPr lang="en-US" sz="1800" b="1" i="0" u="none" strike="noStrike" baseline="0" dirty="0">
                <a:latin typeface="GoogleSans18pt-Bold"/>
              </a:rPr>
              <a:t>Prepare</a:t>
            </a:r>
            <a:r>
              <a:rPr lang="en-US" sz="1800" b="0" i="0" u="none" strike="noStrike" baseline="0" dirty="0">
                <a:latin typeface="GoogleSans18pt-Regular"/>
              </a:rPr>
              <a:t>, </a:t>
            </a:r>
            <a:r>
              <a:rPr lang="en-US" sz="1800" b="1" i="0" u="none" strike="noStrike" baseline="0" dirty="0">
                <a:latin typeface="GoogleSans18pt-Bold"/>
              </a:rPr>
              <a:t>Process</a:t>
            </a:r>
            <a:r>
              <a:rPr lang="en-US" sz="1800" b="0" i="0" u="none" strike="noStrike" baseline="0" dirty="0">
                <a:latin typeface="GoogleSans18pt-Regular"/>
              </a:rPr>
              <a:t>, </a:t>
            </a:r>
            <a:r>
              <a:rPr lang="en-US" sz="1800" b="1" i="0" u="none" strike="noStrike" baseline="0" dirty="0">
                <a:latin typeface="GoogleSans18pt-Bold"/>
              </a:rPr>
              <a:t>Analyze</a:t>
            </a:r>
            <a:r>
              <a:rPr lang="en-US" sz="1800" b="0" i="0" u="none" strike="noStrike" baseline="0" dirty="0">
                <a:latin typeface="GoogleSans18pt-Regular"/>
              </a:rPr>
              <a:t>, </a:t>
            </a:r>
            <a:r>
              <a:rPr lang="en-US" sz="1800" b="1" i="0" u="none" strike="noStrike" baseline="0" dirty="0">
                <a:latin typeface="GoogleSans18pt-Bold"/>
              </a:rPr>
              <a:t>Share</a:t>
            </a:r>
            <a:r>
              <a:rPr lang="en-US" sz="1800" b="0" i="0" u="none" strike="noStrike" baseline="0" dirty="0">
                <a:latin typeface="GoogleSans18pt-Regular"/>
              </a:rPr>
              <a:t>, and </a:t>
            </a:r>
            <a:r>
              <a:rPr lang="en-US" sz="1800" b="1" i="0" u="none" strike="noStrike" baseline="0" dirty="0">
                <a:latin typeface="GoogleSans18pt-Bold"/>
              </a:rPr>
              <a:t>Act</a:t>
            </a:r>
            <a:r>
              <a:rPr lang="en-US" sz="1800" b="0" i="0" u="none" strike="noStrike" baseline="0" dirty="0">
                <a:latin typeface="GoogleSans18pt-Regular"/>
              </a:rPr>
              <a:t>. Along the way, the </a:t>
            </a:r>
            <a:r>
              <a:rPr lang="en-US" sz="1800" b="1" i="0" u="none" strike="noStrike" baseline="0" dirty="0">
                <a:latin typeface="GoogleSans18pt-Bold"/>
              </a:rPr>
              <a:t>Case Study Roadmap </a:t>
            </a:r>
            <a:r>
              <a:rPr lang="en-US" sz="1800" b="0" i="0" u="none" strike="noStrike" baseline="0" dirty="0">
                <a:latin typeface="GoogleSans18pt-Regular"/>
              </a:rPr>
              <a:t>tables — including guiding questions and key tasks — will help you stay on the right path.</a:t>
            </a:r>
            <a:endParaRPr lang="en-US" dirty="0"/>
          </a:p>
          <a:p>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5147529" y="199114"/>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row of bicycles on a sidewalk&#10;&#10;Description automatically generated">
            <a:extLst>
              <a:ext uri="{FF2B5EF4-FFF2-40B4-BE49-F238E27FC236}">
                <a16:creationId xmlns:a16="http://schemas.microsoft.com/office/drawing/2014/main" id="{A3B45670-66E8-B5B9-580D-83B6FD22EEF6}"/>
              </a:ext>
            </a:extLst>
          </p:cNvPr>
          <p:cNvPicPr>
            <a:picLocks noGrp="1" noChangeAspect="1"/>
          </p:cNvPicPr>
          <p:nvPr>
            <p:ph type="pic" sz="quarter" idx="48"/>
          </p:nvPr>
        </p:nvPicPr>
        <p:blipFill rotWithShape="1">
          <a:blip r:embed="rId2"/>
          <a:srcRect l="10193" r="1" b="1"/>
          <a:stretch/>
        </p:blipFill>
        <p:spPr>
          <a:xfrm>
            <a:off x="7493157" y="529148"/>
            <a:ext cx="4248873" cy="4731130"/>
          </a:xfrm>
          <a:noFill/>
        </p:spPr>
      </p:pic>
      <p:sp>
        <p:nvSpPr>
          <p:cNvPr id="11" name="Text Placeholder 2">
            <a:extLst>
              <a:ext uri="{FF2B5EF4-FFF2-40B4-BE49-F238E27FC236}">
                <a16:creationId xmlns:a16="http://schemas.microsoft.com/office/drawing/2014/main" id="{5D57FAB1-D875-2E8A-73C9-BE4A6F3859D4}"/>
              </a:ext>
            </a:extLst>
          </p:cNvPr>
          <p:cNvSpPr>
            <a:spLocks noGrp="1"/>
          </p:cNvSpPr>
          <p:nvPr>
            <p:ph type="body" sz="quarter" idx="28"/>
          </p:nvPr>
        </p:nvSpPr>
        <p:spPr>
          <a:xfrm>
            <a:off x="484632" y="2042652"/>
            <a:ext cx="6060355" cy="4028672"/>
          </a:xfrm>
        </p:spPr>
        <p:txBody>
          <a:bodyPr/>
          <a:lstStyle/>
          <a:p>
            <a:pPr algn="l"/>
            <a:r>
              <a:rPr lang="en-US" sz="1800" b="0" i="0" u="none" strike="noStrike" baseline="0" dirty="0">
                <a:latin typeface="GoogleSans18pt-Regular"/>
              </a:rPr>
              <a:t>You are a junior data analyst working on the marketing analyst team at Cyclistic, a bike-share company in Chicago. The director of marketing believes the company’s future success depends on maximizing the number of annual memberships. </a:t>
            </a:r>
          </a:p>
          <a:p>
            <a:pPr algn="l"/>
            <a:r>
              <a:rPr lang="en-US" sz="1800" b="0" i="0" u="none" strike="noStrike" baseline="0" dirty="0">
                <a:latin typeface="GoogleSans18pt-Regular"/>
              </a:rPr>
              <a:t>Therefore, your team wants to understand how casual riders and annual members use Cyclistic bikes differently. From these insights, your team will design a new marketing strategy to convert casual riders into annual members. </a:t>
            </a:r>
          </a:p>
          <a:p>
            <a:pPr algn="l"/>
            <a:r>
              <a:rPr lang="en-US" sz="1800" b="0" i="0" u="none" strike="noStrike" baseline="0" dirty="0">
                <a:latin typeface="GoogleSans18pt-Regular"/>
              </a:rPr>
              <a:t>But first, Cyclistic executives must approve your recommendations, so they must be backed up with compelling data insights and professional data visualizations.</a:t>
            </a:r>
            <a:endParaRPr lang="en-US" dirty="0"/>
          </a:p>
        </p:txBody>
      </p:sp>
      <p:sp>
        <p:nvSpPr>
          <p:cNvPr id="2" name="Title 1">
            <a:extLst>
              <a:ext uri="{FF2B5EF4-FFF2-40B4-BE49-F238E27FC236}">
                <a16:creationId xmlns:a16="http://schemas.microsoft.com/office/drawing/2014/main" id="{F25FB59E-8464-A7C7-2E34-1E7FD6B7A6CB}"/>
              </a:ext>
            </a:extLst>
          </p:cNvPr>
          <p:cNvSpPr>
            <a:spLocks noGrp="1"/>
          </p:cNvSpPr>
          <p:nvPr>
            <p:ph type="title"/>
          </p:nvPr>
        </p:nvSpPr>
        <p:spPr>
          <a:xfrm>
            <a:off x="484631" y="993153"/>
            <a:ext cx="3895639" cy="931512"/>
          </a:xfrm>
        </p:spPr>
        <p:txBody>
          <a:bodyPr anchor="t">
            <a:normAutofit/>
          </a:bodyPr>
          <a:lstStyle/>
          <a:p>
            <a:r>
              <a:rPr lang="en-US" dirty="0"/>
              <a:t>SCENARIO</a:t>
            </a:r>
            <a:endParaRPr lang="en-IN" dirty="0"/>
          </a:p>
        </p:txBody>
      </p:sp>
      <p:sp>
        <p:nvSpPr>
          <p:cNvPr id="15" name="Slide Number Placeholder 5">
            <a:extLst>
              <a:ext uri="{FF2B5EF4-FFF2-40B4-BE49-F238E27FC236}">
                <a16:creationId xmlns:a16="http://schemas.microsoft.com/office/drawing/2014/main" id="{B459930D-A980-9ACD-57D9-82E1702D3A6E}"/>
              </a:ext>
            </a:extLst>
          </p:cNvPr>
          <p:cNvSpPr>
            <a:spLocks noGrp="1"/>
          </p:cNvSpPr>
          <p:nvPr>
            <p:ph type="sldNum" sz="quarter" idx="50"/>
          </p:nvPr>
        </p:nvSpPr>
        <p:spPr>
          <a:xfrm>
            <a:off x="11194169" y="6217920"/>
            <a:ext cx="458592" cy="365125"/>
          </a:xfrm>
        </p:spPr>
        <p:txBody>
          <a:bodyPr/>
          <a:lstStyle/>
          <a:p>
            <a:pPr>
              <a:spcAft>
                <a:spcPts val="600"/>
              </a:spcAft>
            </a:pPr>
            <a:fld id="{47FEACEE-25B4-4A2D-B147-27296E36371D}" type="slidenum">
              <a:rPr lang="en-US" altLang="zh-CN" smtClean="0"/>
              <a:pPr>
                <a:spcAft>
                  <a:spcPts val="600"/>
                </a:spcAft>
              </a:pPr>
              <a:t>4</a:t>
            </a:fld>
            <a:endParaRPr lang="en-US" altLang="zh-CN" dirty="0"/>
          </a:p>
        </p:txBody>
      </p:sp>
    </p:spTree>
    <p:extLst>
      <p:ext uri="{BB962C8B-B14F-4D97-AF65-F5344CB8AC3E}">
        <p14:creationId xmlns:p14="http://schemas.microsoft.com/office/powerpoint/2010/main" val="3426769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row of bicycles parked on the side of a road&#10;&#10;Description automatically generated">
            <a:extLst>
              <a:ext uri="{FF2B5EF4-FFF2-40B4-BE49-F238E27FC236}">
                <a16:creationId xmlns:a16="http://schemas.microsoft.com/office/drawing/2014/main" id="{241B1D23-6214-51E1-58D0-B235DE6DB6C7}"/>
              </a:ext>
            </a:extLst>
          </p:cNvPr>
          <p:cNvPicPr>
            <a:picLocks noGrp="1" noChangeAspect="1"/>
          </p:cNvPicPr>
          <p:nvPr>
            <p:ph type="pic" sz="quarter" idx="48"/>
          </p:nvPr>
        </p:nvPicPr>
        <p:blipFill rotWithShape="1">
          <a:blip r:embed="rId2"/>
          <a:srcRect l="20047" r="20009" b="2"/>
          <a:stretch/>
        </p:blipFill>
        <p:spPr>
          <a:xfrm>
            <a:off x="7676424" y="573393"/>
            <a:ext cx="4248873" cy="4731130"/>
          </a:xfrm>
          <a:noFill/>
        </p:spPr>
      </p:pic>
      <p:sp>
        <p:nvSpPr>
          <p:cNvPr id="13" name="Text Placeholder 2">
            <a:extLst>
              <a:ext uri="{FF2B5EF4-FFF2-40B4-BE49-F238E27FC236}">
                <a16:creationId xmlns:a16="http://schemas.microsoft.com/office/drawing/2014/main" id="{9D9AB2E6-B91D-EEC4-ABD0-D7782611A593}"/>
              </a:ext>
            </a:extLst>
          </p:cNvPr>
          <p:cNvSpPr>
            <a:spLocks noGrp="1"/>
          </p:cNvSpPr>
          <p:nvPr>
            <p:ph type="body" sz="quarter" idx="28"/>
          </p:nvPr>
        </p:nvSpPr>
        <p:spPr>
          <a:xfrm>
            <a:off x="107041" y="1132935"/>
            <a:ext cx="7569383" cy="5608871"/>
          </a:xfrm>
        </p:spPr>
        <p:txBody>
          <a:bodyPr/>
          <a:lstStyle/>
          <a:p>
            <a:pPr algn="l"/>
            <a:r>
              <a:rPr lang="en-US" sz="1600" b="0" i="0" u="none" strike="noStrike" baseline="0" dirty="0">
                <a:latin typeface="GoogleSans18pt-Regular"/>
              </a:rPr>
              <a:t>In 2016, Cyclistic launched a successful bike-share offering. Since then, the program has grown to a fleet of 5,824 bicycles that are geo-tracked and locked into a network of 692 stations across Chicago. The bikes can be unlocked from one station and returned to any other statio</a:t>
            </a:r>
            <a:r>
              <a:rPr lang="en-US" sz="1600" dirty="0">
                <a:latin typeface="GoogleSans18pt-Regular"/>
              </a:rPr>
              <a:t>n </a:t>
            </a:r>
            <a:r>
              <a:rPr lang="en-IN" sz="1600" b="0" i="0" u="none" strike="noStrike" baseline="0" dirty="0">
                <a:latin typeface="GoogleSans18pt-Regular"/>
              </a:rPr>
              <a:t>in the system anytime. </a:t>
            </a:r>
            <a:r>
              <a:rPr lang="en-US" sz="1600" b="0" i="0" u="none" strike="noStrike" baseline="0" dirty="0">
                <a:latin typeface="GoogleSans18pt-Regular"/>
              </a:rPr>
              <a:t>Until now, Cyclistic’s marketing strategy relied on building general awareness and appealing to broad consumer segments. One approach that helped make these things possible was the flexibility of its pricing plans: single-ride passes, full-day passes, and annual memberships.</a:t>
            </a:r>
          </a:p>
          <a:p>
            <a:pPr algn="l"/>
            <a:r>
              <a:rPr lang="en-US" sz="1600" b="0" i="0" u="none" strike="noStrike" baseline="0" dirty="0">
                <a:latin typeface="GoogleSans18pt-Regular"/>
              </a:rPr>
              <a:t>Customers who purchase single-ride or full-day passes are referred to as casual riders. Customers who purchase annual memberships are Cyclistic members. Cyclistic’s finance analysts have concluded that annual members are much more profitable than casual riders. Although the pricing flexibility helps Cyclistic attract more customers, Moreno believes that maximizing the number of annual members will be key to future growth.</a:t>
            </a:r>
          </a:p>
          <a:p>
            <a:pPr algn="l"/>
            <a:r>
              <a:rPr lang="en-US" sz="1600" b="0" i="0" u="none" strike="noStrike" baseline="0" dirty="0">
                <a:latin typeface="GoogleSans18pt-Regular"/>
              </a:rPr>
              <a:t>Rather than creating a marketing campaign that targets all-new customers, Moreno believes there is a solid opportunity to convert casual riders into members. She notes that casual riders are already aware of the Cyclistic program and have chosen Cyclistic for their mobility needs. Moreno has set a clear goal: Design marketing strategies aimed at converting casual riders into annual members. In order to do that, however, the team needs to better understand how annual members and casual riders differ, why casual riders would buy a membership, and how digital media could affect their marketing tactics. Moreno and her team are interested in analyzing the Cyclistic historical bike trip data to identify trends.</a:t>
            </a:r>
            <a:endParaRPr lang="en-US" sz="1600" dirty="0"/>
          </a:p>
        </p:txBody>
      </p:sp>
      <p:sp>
        <p:nvSpPr>
          <p:cNvPr id="2" name="Title 1">
            <a:extLst>
              <a:ext uri="{FF2B5EF4-FFF2-40B4-BE49-F238E27FC236}">
                <a16:creationId xmlns:a16="http://schemas.microsoft.com/office/drawing/2014/main" id="{B67F744F-7D12-DA76-C5B1-0D6BB8C43659}"/>
              </a:ext>
            </a:extLst>
          </p:cNvPr>
          <p:cNvSpPr>
            <a:spLocks noGrp="1"/>
          </p:cNvSpPr>
          <p:nvPr>
            <p:ph type="title"/>
          </p:nvPr>
        </p:nvSpPr>
        <p:spPr>
          <a:xfrm>
            <a:off x="266703" y="293174"/>
            <a:ext cx="4959822" cy="1325563"/>
          </a:xfrm>
        </p:spPr>
        <p:txBody>
          <a:bodyPr anchor="t">
            <a:normAutofit/>
          </a:bodyPr>
          <a:lstStyle/>
          <a:p>
            <a:r>
              <a:rPr lang="en-US" dirty="0"/>
              <a:t>TIMELINE</a:t>
            </a:r>
            <a:endParaRPr lang="en-IN" dirty="0"/>
          </a:p>
        </p:txBody>
      </p:sp>
      <p:sp>
        <p:nvSpPr>
          <p:cNvPr id="6" name="Slide Number Placeholder 5">
            <a:extLst>
              <a:ext uri="{FF2B5EF4-FFF2-40B4-BE49-F238E27FC236}">
                <a16:creationId xmlns:a16="http://schemas.microsoft.com/office/drawing/2014/main" id="{5C7F8929-CFFA-1ADF-E831-D974D76A86C1}"/>
              </a:ext>
            </a:extLst>
          </p:cNvPr>
          <p:cNvSpPr>
            <a:spLocks noGrp="1"/>
          </p:cNvSpPr>
          <p:nvPr>
            <p:ph type="sldNum" sz="quarter" idx="50"/>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5</a:t>
            </a:fld>
            <a:endParaRPr lang="en-US" altLang="zh-CN" dirty="0"/>
          </a:p>
        </p:txBody>
      </p:sp>
    </p:spTree>
    <p:extLst>
      <p:ext uri="{BB962C8B-B14F-4D97-AF65-F5344CB8AC3E}">
        <p14:creationId xmlns:p14="http://schemas.microsoft.com/office/powerpoint/2010/main" val="3694605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6096000" y="1103733"/>
            <a:ext cx="4441188" cy="1382134"/>
          </a:xfrm>
        </p:spPr>
        <p:txBody>
          <a:bodyPr/>
          <a:lstStyle/>
          <a:p>
            <a:r>
              <a:rPr lang="en-US" dirty="0"/>
              <a:t>PRIMARY GOALS</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4911214" y="2852787"/>
            <a:ext cx="6533536" cy="1910942"/>
          </a:xfrm>
        </p:spPr>
        <p:txBody>
          <a:bodyPr/>
          <a:lstStyle/>
          <a:p>
            <a:pPr marL="285750" indent="-285750" algn="l">
              <a:buFont typeface="Arial" panose="020B0604020202020204" pitchFamily="34" charset="0"/>
              <a:buChar char="•"/>
            </a:pPr>
            <a:r>
              <a:rPr lang="en-US" sz="1800" b="0" i="0" u="none" strike="noStrike" baseline="0" dirty="0">
                <a:latin typeface="GoogleSans18pt-Regular"/>
              </a:rPr>
              <a:t>How do annual members and casual riders use Cyclistic bikes differently?</a:t>
            </a:r>
          </a:p>
          <a:p>
            <a:pPr marL="285750" indent="-285750" algn="l">
              <a:buFont typeface="Arial" panose="020B0604020202020204" pitchFamily="34" charset="0"/>
              <a:buChar char="•"/>
            </a:pPr>
            <a:r>
              <a:rPr lang="en-US" sz="1800" b="0" i="0" u="none" strike="noStrike" baseline="0" dirty="0">
                <a:latin typeface="GoogleSans18pt-Regular"/>
              </a:rPr>
              <a:t>Why would casual riders buy Cyclistic annual memberships?</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xfrm>
            <a:off x="596459" y="1103733"/>
            <a:ext cx="4057518" cy="4650533"/>
          </a:xfrm>
          <a:blipFill>
            <a:blip r:embed="rId4"/>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3643E0C-A3E6-F383-9910-5A480A5D7BE3}"/>
              </a:ext>
            </a:extLst>
          </p:cNvPr>
          <p:cNvSpPr>
            <a:spLocks noGrp="1"/>
          </p:cNvSpPr>
          <p:nvPr>
            <p:ph type="title"/>
          </p:nvPr>
        </p:nvSpPr>
        <p:spPr>
          <a:xfrm>
            <a:off x="587829" y="507075"/>
            <a:ext cx="10515600" cy="1277479"/>
          </a:xfrm>
        </p:spPr>
        <p:txBody>
          <a:bodyPr/>
          <a:lstStyle/>
          <a:p>
            <a:r>
              <a:rPr lang="en-US" dirty="0"/>
              <a:t>MEMBER V/S CASUAL RIDERS</a:t>
            </a:r>
            <a:br>
              <a:rPr lang="en-US" dirty="0"/>
            </a:br>
            <a:r>
              <a:rPr lang="en-US" sz="2000" dirty="0"/>
              <a:t>(Jun 2023 – May 2024)</a:t>
            </a:r>
            <a:br>
              <a:rPr lang="en-US" dirty="0"/>
            </a:br>
            <a:r>
              <a:rPr lang="en-US" sz="2000" dirty="0"/>
              <a:t>Total Riders – 5,743,278</a:t>
            </a:r>
          </a:p>
        </p:txBody>
      </p:sp>
      <p:sp>
        <p:nvSpPr>
          <p:cNvPr id="15" name="Slide Number Placeholder 4">
            <a:extLst>
              <a:ext uri="{FF2B5EF4-FFF2-40B4-BE49-F238E27FC236}">
                <a16:creationId xmlns:a16="http://schemas.microsoft.com/office/drawing/2014/main" id="{BA11C39C-8914-95DE-A999-5925D465C395}"/>
              </a:ext>
            </a:extLst>
          </p:cNvPr>
          <p:cNvSpPr>
            <a:spLocks noGrp="1"/>
          </p:cNvSpPr>
          <p:nvPr>
            <p:ph type="sldNum" sz="quarter" idx="29"/>
          </p:nvPr>
        </p:nvSpPr>
        <p:spPr>
          <a:xfrm>
            <a:off x="11194169" y="6217920"/>
            <a:ext cx="458592" cy="365125"/>
          </a:xfrm>
        </p:spPr>
        <p:txBody>
          <a:bodyPr/>
          <a:lstStyle/>
          <a:p>
            <a:pPr>
              <a:spcAft>
                <a:spcPts val="600"/>
              </a:spcAft>
            </a:pPr>
            <a:fld id="{47FEACEE-25B4-4A2D-B147-27296E36371D}" type="slidenum">
              <a:rPr lang="en-US" altLang="zh-CN" smtClean="0"/>
              <a:pPr>
                <a:spcAft>
                  <a:spcPts val="600"/>
                </a:spcAft>
              </a:pPr>
              <a:t>7</a:t>
            </a:fld>
            <a:endParaRPr lang="en-US" altLang="zh-CN" dirty="0"/>
          </a:p>
        </p:txBody>
      </p:sp>
      <p:pic>
        <p:nvPicPr>
          <p:cNvPr id="8" name="Picture 7" descr="A screenshot of a computer screen&#10;&#10;Description automatically generated">
            <a:extLst>
              <a:ext uri="{FF2B5EF4-FFF2-40B4-BE49-F238E27FC236}">
                <a16:creationId xmlns:a16="http://schemas.microsoft.com/office/drawing/2014/main" id="{A9C88B4D-E56A-00E7-7666-24CF0A0A6107}"/>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501" b="96621" l="0" r="96997">
                        <a14:foregroundMark x1="0" y1="0" x2="80581" y2="31414"/>
                        <a14:foregroundMark x1="80581" y1="31414" x2="94595" y2="27910"/>
                        <a14:foregroundMark x1="94595" y1="27910" x2="94795" y2="6758"/>
                        <a14:foregroundMark x1="94795" y1="6758" x2="601" y2="35920"/>
                        <a14:foregroundMark x1="200" y1="125" x2="21622" y2="1752"/>
                        <a14:foregroundMark x1="21622" y1="1752" x2="48949" y2="0"/>
                        <a14:foregroundMark x1="48949" y1="0" x2="99099" y2="2253"/>
                        <a14:foregroundMark x1="99099" y1="2253" x2="94094" y2="54944"/>
                        <a14:foregroundMark x1="94094" y1="54944" x2="1401" y2="56070"/>
                        <a14:foregroundMark x1="1401" y1="56070" x2="1702" y2="19775"/>
                        <a14:foregroundMark x1="1702" y1="19775" x2="0" y2="14018"/>
                        <a14:foregroundMark x1="0" y1="14018" x2="701" y2="1252"/>
                        <a14:foregroundMark x1="701" y1="1252" x2="901" y2="1126"/>
                        <a14:foregroundMark x1="22523" y1="4380" x2="47848" y2="501"/>
                        <a14:foregroundMark x1="47848" y1="501" x2="75776" y2="1877"/>
                        <a14:foregroundMark x1="75776" y1="1877" x2="80781" y2="4756"/>
                        <a14:foregroundMark x1="80781" y1="4756" x2="81181" y2="10763"/>
                        <a14:foregroundMark x1="81181" y1="10763" x2="70971" y2="18899"/>
                        <a14:foregroundMark x1="70971" y1="18899" x2="50450" y2="24531"/>
                        <a14:foregroundMark x1="50450" y1="24531" x2="26627" y2="8636"/>
                        <a14:foregroundMark x1="26627" y1="8636" x2="23223" y2="4380"/>
                        <a14:foregroundMark x1="25726" y1="4881" x2="46647" y2="3004"/>
                        <a14:foregroundMark x1="46647" y1="3004" x2="49249" y2="15645"/>
                        <a14:foregroundMark x1="49249" y1="15645" x2="28428" y2="8511"/>
                        <a14:foregroundMark x1="28428" y1="8511" x2="26326" y2="4005"/>
                        <a14:foregroundMark x1="92092" y1="4380" x2="93994" y2="15144"/>
                        <a14:foregroundMark x1="93994" y1="15144" x2="84184" y2="15144"/>
                        <a14:foregroundMark x1="84184" y1="15144" x2="87988" y2="4506"/>
                        <a14:foregroundMark x1="87988" y1="4506" x2="94895" y2="4506"/>
                        <a14:foregroundMark x1="71772" y1="12265" x2="83083" y2="3379"/>
                        <a14:foregroundMark x1="83083" y1="3379" x2="91391" y2="14894"/>
                        <a14:foregroundMark x1="91391" y1="14894" x2="85085" y2="22904"/>
                        <a14:foregroundMark x1="85085" y1="22904" x2="73173" y2="21026"/>
                        <a14:foregroundMark x1="73173" y1="21026" x2="71371" y2="11264"/>
                        <a14:foregroundMark x1="71371" y1="11264" x2="71772" y2="9512"/>
                        <a14:foregroundMark x1="72773" y1="16270" x2="80180" y2="17021"/>
                        <a14:foregroundMark x1="80180" y1="17021" x2="85385" y2="19650"/>
                        <a14:foregroundMark x1="85385" y1="19650" x2="71371" y2="19900"/>
                        <a14:foregroundMark x1="71371" y1="19900" x2="74575" y2="16395"/>
                        <a14:foregroundMark x1="4705" y1="5757" x2="11411" y2="9136"/>
                        <a14:foregroundMark x1="11411" y1="9136" x2="6006" y2="8636"/>
                        <a14:foregroundMark x1="6006" y1="8636" x2="5606" y2="5382"/>
                        <a14:foregroundMark x1="2503" y1="37672" x2="49850" y2="29412"/>
                        <a14:foregroundMark x1="49850" y1="29412" x2="63263" y2="32040"/>
                        <a14:foregroundMark x1="63263" y1="32040" x2="70871" y2="45807"/>
                        <a14:foregroundMark x1="70871" y1="45807" x2="35235" y2="56821"/>
                        <a14:foregroundMark x1="35235" y1="56821" x2="9309" y2="54819"/>
                        <a14:foregroundMark x1="9309" y1="54819" x2="2402" y2="45307"/>
                        <a14:foregroundMark x1="2402" y1="45307" x2="2402" y2="38048"/>
                        <a14:foregroundMark x1="2402" y1="38048" x2="3103" y2="37672"/>
                        <a14:foregroundMark x1="1502" y1="6008" x2="14715" y2="4881"/>
                        <a14:foregroundMark x1="14715" y1="4881" x2="28829" y2="13141"/>
                        <a14:foregroundMark x1="28829" y1="13141" x2="18919" y2="30413"/>
                        <a14:foregroundMark x1="18919" y1="30413" x2="6206" y2="31039"/>
                        <a14:foregroundMark x1="6206" y1="31039" x2="1101" y2="24280"/>
                        <a14:foregroundMark x1="1101" y1="24280" x2="100" y2="15645"/>
                        <a14:foregroundMark x1="100" y1="15645" x2="1201" y2="3755"/>
                        <a14:foregroundMark x1="1201" y1="3755" x2="1702" y2="6884"/>
                        <a14:foregroundMark x1="1401" y1="8135" x2="20220" y2="5757"/>
                        <a14:foregroundMark x1="20220" y1="5757" x2="23323" y2="15394"/>
                        <a14:foregroundMark x1="23323" y1="15394" x2="13113" y2="27785"/>
                        <a14:foregroundMark x1="13113" y1="27785" x2="4304" y2="29036"/>
                        <a14:foregroundMark x1="4304" y1="29036" x2="601" y2="13392"/>
                        <a14:foregroundMark x1="601" y1="13392" x2="1001" y2="8886"/>
                        <a14:foregroundMark x1="1101" y1="11765" x2="6507" y2="8260"/>
                        <a14:foregroundMark x1="6507" y1="8260" x2="22723" y2="8135"/>
                        <a14:foregroundMark x1="22723" y1="8135" x2="20220" y2="22778"/>
                        <a14:foregroundMark x1="20220" y1="22778" x2="7107" y2="26658"/>
                        <a14:foregroundMark x1="7107" y1="26658" x2="2102" y2="13767"/>
                        <a14:foregroundMark x1="2102" y1="13767" x2="1802" y2="9512"/>
                        <a14:foregroundMark x1="4705" y1="38048" x2="63463" y2="27534"/>
                        <a14:foregroundMark x1="63463" y1="27534" x2="66967" y2="46308"/>
                        <a14:foregroundMark x1="66967" y1="46308" x2="51852" y2="55319"/>
                        <a14:foregroundMark x1="51852" y1="55319" x2="12412" y2="58573"/>
                        <a14:foregroundMark x1="12412" y1="58573" x2="3904" y2="47309"/>
                        <a14:foregroundMark x1="3904" y1="47309" x2="3604" y2="38048"/>
                        <a14:foregroundMark x1="3604" y1="38048" x2="5906" y2="37547"/>
                        <a14:foregroundMark x1="4204" y1="39800" x2="17417" y2="40300"/>
                        <a14:foregroundMark x1="17417" y1="40300" x2="24224" y2="53442"/>
                        <a14:foregroundMark x1="24224" y1="53442" x2="13113" y2="55695"/>
                        <a14:foregroundMark x1="13113" y1="55695" x2="6206" y2="45557"/>
                        <a14:foregroundMark x1="6206" y1="45557" x2="5405" y2="40551"/>
                        <a14:foregroundMark x1="39239" y1="29537" x2="50551" y2="28160"/>
                        <a14:foregroundMark x1="50551" y1="28160" x2="72673" y2="39174"/>
                        <a14:foregroundMark x1="72673" y1="39174" x2="58058" y2="46058"/>
                        <a14:foregroundMark x1="58058" y1="46058" x2="47047" y2="30288"/>
                        <a14:foregroundMark x1="47047" y1="30288" x2="46346" y2="25782"/>
                        <a14:foregroundMark x1="41742" y1="31164" x2="48148" y2="31414"/>
                        <a14:foregroundMark x1="48148" y1="31414" x2="56256" y2="48686"/>
                        <a14:foregroundMark x1="56256" y1="48686" x2="41942" y2="48811"/>
                        <a14:foregroundMark x1="41942" y1="48811" x2="40841" y2="34168"/>
                        <a14:foregroundMark x1="40841" y1="34168" x2="44645" y2="31164"/>
                        <a14:foregroundMark x1="97197" y1="3004" x2="93093" y2="24155"/>
                        <a14:foregroundMark x1="93093" y1="24155" x2="94194" y2="5757"/>
                        <a14:foregroundMark x1="94194" y1="5757" x2="97197" y2="2879"/>
                        <a14:foregroundMark x1="73473" y1="30163" x2="82983" y2="27034"/>
                        <a14:foregroundMark x1="82983" y1="27034" x2="96496" y2="35544"/>
                        <a14:foregroundMark x1="96496" y1="35544" x2="85686" y2="35169"/>
                        <a14:foregroundMark x1="85686" y1="35169" x2="82482" y2="26158"/>
                        <a14:foregroundMark x1="82482" y1="26158" x2="82382" y2="25907"/>
                        <a14:foregroundMark x1="88689" y1="45557" x2="95295" y2="44055"/>
                        <a14:foregroundMark x1="95295" y1="44055" x2="91792" y2="63579"/>
                        <a14:foregroundMark x1="91792" y1="63579" x2="90991" y2="45307"/>
                        <a14:foregroundMark x1="601" y1="54318" x2="13213" y2="54318"/>
                        <a14:foregroundMark x1="13213" y1="54318" x2="23924" y2="64581"/>
                        <a14:foregroundMark x1="23924" y1="64581" x2="17117" y2="69962"/>
                        <a14:foregroundMark x1="17117" y1="69962" x2="5405" y2="64205"/>
                        <a14:foregroundMark x1="5405" y1="64205" x2="1101" y2="53191"/>
                        <a14:foregroundMark x1="35636" y1="51439" x2="99299" y2="62203"/>
                        <a14:foregroundMark x1="99299" y1="62203" x2="89389" y2="69712"/>
                        <a14:foregroundMark x1="89389" y1="69712" x2="63764" y2="65957"/>
                        <a14:foregroundMark x1="63764" y1="65957" x2="53654" y2="52065"/>
                        <a14:foregroundMark x1="58559" y1="57572" x2="97998" y2="63705"/>
                        <a14:foregroundMark x1="97998" y1="63705" x2="77077" y2="82478"/>
                        <a14:foregroundMark x1="77077" y1="82478" x2="57958" y2="69712"/>
                        <a14:foregroundMark x1="57958" y1="69712" x2="57558" y2="59449"/>
                        <a14:foregroundMark x1="57558" y1="59449" x2="60661" y2="56946"/>
                        <a14:foregroundMark x1="23524" y1="57822" x2="35636" y2="57071"/>
                        <a14:foregroundMark x1="35636" y1="57071" x2="50150" y2="68586"/>
                        <a14:foregroundMark x1="50150" y1="68586" x2="28428" y2="68210"/>
                        <a14:foregroundMark x1="28428" y1="68210" x2="22022" y2="59074"/>
                        <a14:foregroundMark x1="22022" y1="59074" x2="22022" y2="58448"/>
                        <a14:foregroundMark x1="4204" y1="65457" x2="12713" y2="67334"/>
                        <a14:foregroundMark x1="12713" y1="67334" x2="13313" y2="81101"/>
                        <a14:foregroundMark x1="13313" y1="81101" x2="2002" y2="69962"/>
                        <a14:foregroundMark x1="2002" y1="69962" x2="3804" y2="64205"/>
                        <a14:foregroundMark x1="20921" y1="64706" x2="16517" y2="67584"/>
                        <a14:foregroundMark x1="16517" y1="67584" x2="30831" y2="88110"/>
                        <a14:foregroundMark x1="30831" y1="88110" x2="26627" y2="68711"/>
                        <a14:foregroundMark x1="26627" y1="68711" x2="13213" y2="66583"/>
                        <a14:foregroundMark x1="42743" y1="79850" x2="34535" y2="81227"/>
                        <a14:foregroundMark x1="34535" y1="81227" x2="45946" y2="95745"/>
                        <a14:foregroundMark x1="45946" y1="95745" x2="51852" y2="83104"/>
                        <a14:foregroundMark x1="51852" y1="83104" x2="39540" y2="84606"/>
                        <a14:foregroundMark x1="58659" y1="68461" x2="50450" y2="70588"/>
                        <a14:foregroundMark x1="50450" y1="70588" x2="53954" y2="83605"/>
                        <a14:foregroundMark x1="53954" y1="83605" x2="63964" y2="68836"/>
                        <a14:foregroundMark x1="63964" y1="68836" x2="58859" y2="66834"/>
                        <a14:foregroundMark x1="92893" y1="67209" x2="96597" y2="83980"/>
                        <a14:foregroundMark x1="96597" y1="83980" x2="91892" y2="72340"/>
                        <a14:foregroundMark x1="91892" y1="72340" x2="77878" y2="71589"/>
                        <a14:foregroundMark x1="77878" y1="71589" x2="77778" y2="72841"/>
                        <a14:foregroundMark x1="82883" y1="70713" x2="78579" y2="77847"/>
                        <a14:foregroundMark x1="78579" y1="77847" x2="79980" y2="96621"/>
                        <a14:foregroundMark x1="79980" y1="96621" x2="87287" y2="74718"/>
                        <a14:foregroundMark x1="87287" y1="74718" x2="75475" y2="74468"/>
                        <a14:foregroundMark x1="54254" y1="71965" x2="55756" y2="84606"/>
                        <a14:foregroundMark x1="55756" y1="84606" x2="73674" y2="93367"/>
                        <a14:foregroundMark x1="73674" y1="93367" x2="62663" y2="76971"/>
                        <a14:foregroundMark x1="62663" y1="76971" x2="54955" y2="77347"/>
                        <a14:foregroundMark x1="7407" y1="66708" x2="2102" y2="78098"/>
                        <a14:foregroundMark x1="2102" y1="78098" x2="20120" y2="91364"/>
                        <a14:foregroundMark x1="20120" y1="91364" x2="21922" y2="74468"/>
                        <a14:foregroundMark x1="21922" y1="74468" x2="5205" y2="66708"/>
                        <a14:foregroundMark x1="30631" y1="81101" x2="22623" y2="81602"/>
                        <a14:foregroundMark x1="22623" y1="81602" x2="17317" y2="95995"/>
                        <a14:foregroundMark x1="17317" y1="95995" x2="43043" y2="89612"/>
                        <a14:foregroundMark x1="43043" y1="89612" x2="31431" y2="77096"/>
                        <a14:foregroundMark x1="31431" y1="77096" x2="29129" y2="79850"/>
                        <a14:foregroundMark x1="58458" y1="82603" x2="51351" y2="87610"/>
                        <a14:foregroundMark x1="51351" y1="87610" x2="54454" y2="96120"/>
                        <a14:foregroundMark x1="54454" y1="96120" x2="65065" y2="86483"/>
                        <a14:foregroundMark x1="65065" y1="86483" x2="47347" y2="84856"/>
                        <a14:foregroundMark x1="47347" y1="84856" x2="47147" y2="85607"/>
                      </a14:backgroundRemoval>
                    </a14:imgEffect>
                  </a14:imgLayer>
                </a14:imgProps>
              </a:ext>
            </a:extLst>
          </a:blip>
          <a:srcRect b="45807"/>
          <a:stretch/>
        </p:blipFill>
        <p:spPr>
          <a:xfrm>
            <a:off x="587829" y="1784555"/>
            <a:ext cx="10606340" cy="4433365"/>
          </a:xfrm>
          <a:prstGeom prst="rect">
            <a:avLst/>
          </a:prstGeom>
        </p:spPr>
      </p:pic>
    </p:spTree>
    <p:extLst>
      <p:ext uri="{BB962C8B-B14F-4D97-AF65-F5344CB8AC3E}">
        <p14:creationId xmlns:p14="http://schemas.microsoft.com/office/powerpoint/2010/main" val="695472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484632" y="0"/>
            <a:ext cx="10515600" cy="1115434"/>
          </a:xfrm>
        </p:spPr>
        <p:txBody>
          <a:bodyPr/>
          <a:lstStyle/>
          <a:p>
            <a:r>
              <a:rPr lang="en-US" dirty="0"/>
              <a:t>WEEKLY PERFORMANCE</a:t>
            </a:r>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8</a:t>
            </a:fld>
            <a:endParaRPr lang="en-US" altLang="zh-CN" dirty="0"/>
          </a:p>
        </p:txBody>
      </p:sp>
      <p:pic>
        <p:nvPicPr>
          <p:cNvPr id="7" name="Picture 6" descr="A graph of blue and orange bars&#10;&#10;Description automatically generated">
            <a:extLst>
              <a:ext uri="{FF2B5EF4-FFF2-40B4-BE49-F238E27FC236}">
                <a16:creationId xmlns:a16="http://schemas.microsoft.com/office/drawing/2014/main" id="{EC7A31ED-6271-9E0A-9124-18255660FAF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0" b="98874" l="501" r="97898">
                        <a14:foregroundMark x1="3003" y1="9011" x2="5870" y2="7013"/>
                        <a14:foregroundMark x1="9109" y1="4756" x2="20921" y2="27785"/>
                        <a14:foregroundMark x1="20921" y1="27785" x2="3504" y2="32541"/>
                        <a14:foregroundMark x1="3504" y1="32541" x2="6907" y2="15394"/>
                        <a14:foregroundMark x1="6907" y1="15394" x2="9309" y2="13267"/>
                        <a14:foregroundMark x1="59459" y1="13767" x2="65866" y2="12516"/>
                        <a14:foregroundMark x1="65866" y1="12516" x2="76376" y2="48561"/>
                        <a14:foregroundMark x1="76376" y1="48561" x2="50250" y2="35419"/>
                        <a14:foregroundMark x1="50250" y1="35419" x2="61361" y2="11139"/>
                        <a14:foregroundMark x1="61361" y1="11139" x2="65766" y2="12140"/>
                        <a14:foregroundMark x1="82182" y1="21026" x2="91592" y2="24781"/>
                        <a14:foregroundMark x1="91592" y1="24781" x2="76577" y2="69712"/>
                        <a14:foregroundMark x1="76577" y1="69712" x2="75676" y2="17146"/>
                        <a14:foregroundMark x1="75676" y1="17146" x2="91091" y2="7885"/>
                        <a14:foregroundMark x1="91091" y1="7885" x2="91091" y2="7885"/>
                        <a14:foregroundMark x1="501" y1="28911" x2="13213" y2="27660"/>
                        <a14:foregroundMark x1="13213" y1="27660" x2="27728" y2="55569"/>
                        <a14:foregroundMark x1="27728" y1="55569" x2="2603" y2="76971"/>
                        <a14:foregroundMark x1="2603" y1="76971" x2="6406" y2="33166"/>
                        <a14:foregroundMark x1="6406" y1="33166" x2="1802" y2="28285"/>
                        <a14:foregroundMark x1="1802" y1="28285" x2="3303" y2="11890"/>
                        <a14:foregroundMark x1="9157" y1="6640" x2="12513" y2="3630"/>
                        <a14:foregroundMark x1="3303" y1="11890" x2="9066" y2="6721"/>
                        <a14:foregroundMark x1="12513" y1="3630" x2="34034" y2="2753"/>
                        <a14:foregroundMark x1="34034" y1="2753" x2="47548" y2="2879"/>
                        <a14:foregroundMark x1="47548" y1="2879" x2="76176" y2="1752"/>
                        <a14:foregroundMark x1="76176" y1="1752" x2="91191" y2="11389"/>
                        <a14:foregroundMark x1="91191" y1="11389" x2="97598" y2="59950"/>
                        <a14:foregroundMark x1="97598" y1="59950" x2="96496" y2="88611"/>
                        <a14:foregroundMark x1="96496" y1="88611" x2="87588" y2="99124"/>
                        <a14:foregroundMark x1="87588" y1="99124" x2="36236" y2="93116"/>
                        <a14:foregroundMark x1="36236" y1="93116" x2="12813" y2="76846"/>
                        <a14:foregroundMark x1="12813" y1="76846" x2="10010" y2="72591"/>
                        <a14:foregroundMark x1="15816" y1="22153" x2="26727" y2="16145"/>
                        <a14:foregroundMark x1="26727" y1="16145" x2="66166" y2="56195"/>
                        <a14:foregroundMark x1="66166" y1="56195" x2="19520" y2="67209"/>
                        <a14:foregroundMark x1="19520" y1="67209" x2="28929" y2="31039"/>
                        <a14:foregroundMark x1="28929" y1="31039" x2="33934" y2="30288"/>
                        <a14:foregroundMark x1="14915" y1="22153" x2="36537" y2="18398"/>
                        <a14:foregroundMark x1="36537" y1="18398" x2="57257" y2="56696"/>
                        <a14:foregroundMark x1="57257" y1="56696" x2="30230" y2="40926"/>
                        <a14:foregroundMark x1="30230" y1="40926" x2="43944" y2="28035"/>
                        <a14:foregroundMark x1="70871" y1="60701" x2="74474" y2="78723"/>
                        <a14:foregroundMark x1="74474" y1="78723" x2="43744" y2="82353"/>
                        <a14:foregroundMark x1="43744" y1="82353" x2="68068" y2="60075"/>
                        <a14:foregroundMark x1="68068" y1="60075" x2="72172" y2="62954"/>
                        <a14:foregroundMark x1="20120" y1="28035" x2="36737" y2="33166"/>
                        <a14:foregroundMark x1="36737" y1="33166" x2="32032" y2="92365"/>
                        <a14:foregroundMark x1="32032" y1="92365" x2="17317" y2="45932"/>
                        <a14:foregroundMark x1="17317" y1="45932" x2="36737" y2="32165"/>
                        <a14:foregroundMark x1="27027" y1="30788" x2="46146" y2="38048"/>
                        <a14:foregroundMark x1="46146" y1="38048" x2="34535" y2="66959"/>
                        <a14:foregroundMark x1="34535" y1="66959" x2="40040" y2="33542"/>
                        <a14:foregroundMark x1="40040" y1="33542" x2="46246" y2="31665"/>
                        <a14:foregroundMark x1="51852" y1="39174" x2="33433" y2="42804"/>
                        <a14:foregroundMark x1="33433" y1="42804" x2="42242" y2="71589"/>
                        <a14:foregroundMark x1="42242" y1="71589" x2="51451" y2="48185"/>
                        <a14:foregroundMark x1="51451" y1="48185" x2="26527" y2="40801"/>
                        <a14:foregroundMark x1="30731" y1="45807" x2="26527" y2="52315"/>
                        <a14:foregroundMark x1="26527" y1="52315" x2="58659" y2="66583"/>
                        <a14:foregroundMark x1="58659" y1="66583" x2="22823" y2="40676"/>
                        <a14:foregroundMark x1="22823" y1="40676" x2="20721" y2="45932"/>
                        <a14:foregroundMark x1="90791" y1="30288" x2="96396" y2="30914"/>
                        <a14:foregroundMark x1="96396" y1="30914" x2="81481" y2="78348"/>
                        <a14:foregroundMark x1="81481" y1="78348" x2="84484" y2="31539"/>
                        <a14:foregroundMark x1="84484" y1="31539" x2="96897" y2="26408"/>
                        <a14:foregroundMark x1="88388" y1="50313" x2="96096" y2="46683"/>
                        <a14:foregroundMark x1="96096" y1="46683" x2="86086" y2="77222"/>
                        <a14:foregroundMark x1="86086" y1="77222" x2="87287" y2="50188"/>
                        <a14:foregroundMark x1="87287" y1="50188" x2="91491" y2="45056"/>
                        <a14:foregroundMark x1="89489" y1="63705" x2="80080" y2="73717"/>
                        <a14:foregroundMark x1="80080" y1="73717" x2="80881" y2="88611"/>
                        <a14:foregroundMark x1="80881" y1="88611" x2="85285" y2="65832"/>
                        <a14:foregroundMark x1="85285" y1="65832" x2="82482" y2="67084"/>
                        <a14:foregroundMark x1="81181" y1="69086" x2="84585" y2="83229"/>
                        <a14:foregroundMark x1="84585" y1="83229" x2="94394" y2="88360"/>
                        <a14:foregroundMark x1="94394" y1="88360" x2="80480" y2="60701"/>
                        <a14:foregroundMark x1="80480" y1="60701" x2="80781" y2="63705"/>
                        <a14:foregroundMark x1="76877" y1="78223" x2="76777" y2="88986"/>
                        <a14:foregroundMark x1="76777" y1="88986" x2="93594" y2="90613"/>
                        <a14:foregroundMark x1="93594" y1="90613" x2="66767" y2="74844"/>
                        <a14:foregroundMark x1="66767" y1="74844" x2="64364" y2="77472"/>
                        <a14:foregroundMark x1="13313" y1="14643" x2="21722" y2="7384"/>
                        <a14:foregroundMark x1="21722" y1="7384" x2="54955" y2="16646"/>
                        <a14:foregroundMark x1="54955" y1="16646" x2="30130" y2="21777"/>
                        <a14:foregroundMark x1="30130" y1="21777" x2="24925" y2="2378"/>
                        <a14:foregroundMark x1="24925" y1="2378" x2="28829" y2="125"/>
                        <a14:foregroundMark x1="41542" y1="6758" x2="62062" y2="1001"/>
                        <a14:foregroundMark x1="62062" y1="1001" x2="85485" y2="4255"/>
                        <a14:foregroundMark x1="85485" y1="4255" x2="84985" y2="18148"/>
                        <a14:foregroundMark x1="84985" y1="18148" x2="80080" y2="24155"/>
                        <a14:foregroundMark x1="80080" y1="24155" x2="68869" y2="26158"/>
                        <a14:foregroundMark x1="68869" y1="26158" x2="43744" y2="14018"/>
                        <a14:foregroundMark x1="43744" y1="14018" x2="42843" y2="5757"/>
                        <a14:foregroundMark x1="47447" y1="4506" x2="56356" y2="1877"/>
                        <a14:foregroundMark x1="56356" y1="1877" x2="77277" y2="1877"/>
                        <a14:foregroundMark x1="77277" y1="1877" x2="87888" y2="7009"/>
                        <a14:foregroundMark x1="87888" y1="7009" x2="76977" y2="26909"/>
                        <a14:foregroundMark x1="76977" y1="26909" x2="43544" y2="20651"/>
                        <a14:foregroundMark x1="43544" y1="20651" x2="40641" y2="7635"/>
                        <a14:foregroundMark x1="40641" y1="7635" x2="49550" y2="4881"/>
                        <a14:foregroundMark x1="49550" y1="4881" x2="50150" y2="4881"/>
                        <a14:foregroundMark x1="64064" y1="5131" x2="80080" y2="14268"/>
                        <a14:foregroundMark x1="80080" y1="14268" x2="73974" y2="8135"/>
                        <a14:foregroundMark x1="73974" y1="8135" x2="71872" y2="7885"/>
                        <a14:foregroundMark x1="97898" y1="7885" x2="96997" y2="11514"/>
                        <a14:foregroundMark x1="91091" y1="9262" x2="96897" y2="18523"/>
                        <a14:foregroundMark x1="96897" y1="18523" x2="92092" y2="11514"/>
                        <a14:foregroundMark x1="92092" y1="11514" x2="91291" y2="11890"/>
                        <a14:foregroundMark x1="91792" y1="3755" x2="93794" y2="3504"/>
                        <a14:foregroundMark x1="96396" y1="7384" x2="96597" y2="4005"/>
                        <a14:foregroundMark x1="90390" y1="3755" x2="90390" y2="3755"/>
                        <a14:foregroundMark x1="90991" y1="2128" x2="92092" y2="2128"/>
                        <a14:foregroundMark x1="80480" y1="37547" x2="84384" y2="44681"/>
                        <a14:foregroundMark x1="84384" y1="44681" x2="79079" y2="37171"/>
                        <a14:foregroundMark x1="79079" y1="37171" x2="76577" y2="37171"/>
                        <a14:foregroundMark x1="63964" y1="32541" x2="68268" y2="40676"/>
                        <a14:foregroundMark x1="68268" y1="40676" x2="63263" y2="34168"/>
                        <a14:foregroundMark x1="63263" y1="34168" x2="61361" y2="34168"/>
                        <a14:foregroundMark x1="66767" y1="45807" x2="62663" y2="45557"/>
                        <a14:foregroundMark x1="65766" y1="49437" x2="63263" y2="45932"/>
                        <a14:foregroundMark x1="61962" y1="67960" x2="68669" y2="69837"/>
                        <a14:foregroundMark x1="68669" y1="69837" x2="66967" y2="69837"/>
                        <a14:foregroundMark x1="66366" y1="82353" x2="60961" y2="84355"/>
                        <a14:foregroundMark x1="60961" y1="84355" x2="72372" y2="90238"/>
                        <a14:foregroundMark x1="72372" y1="90238" x2="66466" y2="83730"/>
                        <a14:foregroundMark x1="66466" y1="83730" x2="61962" y2="84856"/>
                        <a14:foregroundMark x1="75475" y1="84856" x2="73574" y2="85982"/>
                        <a14:foregroundMark x1="5405" y1="11014" x2="5105" y2="12641"/>
                        <a14:foregroundMark x1="3704" y1="35544" x2="2703" y2="35294"/>
                        <a14:foregroundMark x1="11011" y1="38548" x2="12613" y2="38298"/>
                        <a14:foregroundMark x1="4404" y1="38673" x2="1702" y2="39424"/>
                        <a14:foregroundMark x1="10210" y1="58073" x2="9309" y2="57572"/>
                        <a14:foregroundMark x1="19419" y1="71464" x2="19119" y2="72716"/>
                        <a14:foregroundMark x1="7908" y1="57822" x2="9309" y2="57572"/>
                        <a14:foregroundMark x1="10711" y1="52315" x2="9209" y2="53942"/>
                        <a14:foregroundMark x1="9209" y1="50939" x2="10611" y2="48310"/>
                        <a14:foregroundMark x1="9710" y1="48310" x2="9710" y2="48310"/>
                        <a14:foregroundMark x1="21121" y1="75720" x2="20821" y2="74593"/>
                        <a14:foregroundMark x1="24525" y1="74844" x2="24024" y2="74343"/>
                        <a14:foregroundMark x1="9510" y1="63204" x2="10711" y2="63204"/>
                        <a14:foregroundMark x1="50250" y1="68210" x2="43343" y2="71089"/>
                        <a14:foregroundMark x1="43343" y1="71089" x2="46847" y2="70713"/>
                        <a14:foregroundMark x1="61662" y1="70713" x2="61061" y2="72716"/>
                        <a14:foregroundMark x1="75275" y1="54819" x2="76276" y2="54568"/>
                        <a14:foregroundMark x1="78779" y1="49812" x2="78779" y2="52065"/>
                        <a14:foregroundMark x1="77477" y1="43680" x2="77177" y2="45932"/>
                        <a14:foregroundMark x1="77978" y1="52065" x2="76476" y2="53692"/>
                        <a14:foregroundMark x1="76877" y1="60701" x2="76176" y2="59199"/>
                        <a14:foregroundMark x1="96096" y1="91114" x2="95395" y2="91615"/>
                        <a14:foregroundMark x1="96597" y1="93617" x2="94995" y2="94618"/>
                        <a14:foregroundMark x1="96296" y1="94618" x2="95696" y2="96370"/>
                        <a14:foregroundMark x1="52052" y1="83855" x2="52753" y2="86108"/>
                        <a14:foregroundMark x1="38639" y1="80225" x2="39339" y2="81227"/>
                        <a14:foregroundMark x1="41241" y1="78473" x2="42643" y2="79850"/>
                        <a14:foregroundMark x1="42643" y1="86859" x2="41542" y2="86358"/>
                        <a14:foregroundMark x1="39339" y1="81602" x2="39540" y2="82103"/>
                        <a14:foregroundMark x1="45245" y1="95494" x2="43544" y2="97497"/>
                        <a14:foregroundMark x1="22923" y1="94743" x2="24825" y2="93867"/>
                        <a14:foregroundMark x1="7007" y1="85482" x2="9209" y2="87484"/>
                        <a14:foregroundMark x1="1101" y1="61202" x2="2302" y2="62578"/>
                        <a14:foregroundMark x1="5305" y1="78849" x2="6006" y2="79349"/>
                        <a14:foregroundMark x1="72272" y1="85232" x2="73273" y2="86608"/>
                        <a14:foregroundMark x1="73874" y1="86358" x2="74474" y2="86859"/>
                        <a14:foregroundMark x1="53554" y1="88235" x2="54054" y2="88486"/>
                        <a14:foregroundMark x1="27427" y1="92741" x2="28829" y2="95244"/>
                        <a14:foregroundMark x1="19119" y1="72716" x2="22823" y2="72716"/>
                        <a14:foregroundMark x1="21221" y1="72340" x2="21221" y2="72340"/>
                        <a14:foregroundMark x1="33333" y1="93367" x2="32933" y2="94743"/>
                        <a14:foregroundMark x1="38639" y1="95494" x2="28428" y2="94368"/>
                        <a14:foregroundMark x1="28428" y1="94368" x2="27728" y2="95244"/>
                        <a14:foregroundMark x1="33634" y1="96621" x2="31932" y2="98874"/>
                        <a14:foregroundMark x1="20921" y1="93242" x2="21722" y2="95870"/>
                        <a14:foregroundMark x1="13213" y1="86358" x2="9610" y2="87109"/>
                        <a14:foregroundMark x1="6907" y1="80726" x2="8208" y2="82103"/>
                        <a14:foregroundMark x1="20120" y1="88861" x2="17618" y2="88861"/>
                        <a14:foregroundMark x1="25726" y1="93867" x2="19219" y2="93242"/>
                        <a14:foregroundMark x1="19219" y1="93242" x2="24625" y2="96120"/>
                        <a14:foregroundMark x1="24625" y1="96120" x2="21121" y2="93867"/>
                        <a14:foregroundMark x1="10511" y1="91364" x2="8909" y2="92741"/>
                        <a14:foregroundMark x1="3704" y1="85482" x2="3604" y2="84105"/>
                        <a14:foregroundMark x1="501" y1="79599" x2="2102" y2="88360"/>
                        <a14:foregroundMark x1="2102" y1="88360" x2="3303" y2="79850"/>
                        <a14:foregroundMark x1="2002" y1="84606" x2="5305" y2="91740"/>
                        <a14:foregroundMark x1="5305" y1="91740" x2="5706" y2="93867"/>
                        <a14:foregroundMark x1="13213" y1="94994" x2="12212" y2="94368"/>
                        <a14:foregroundMark x1="8408" y1="82353" x2="8909" y2="81352"/>
                        <a14:foregroundMark x1="501" y1="50814" x2="1602" y2="52566"/>
                        <a14:foregroundMark x1="20721" y1="88611" x2="20120" y2="85232"/>
                        <a14:foregroundMark x1="10911" y1="80976" x2="9710" y2="81852"/>
                        <a14:foregroundMark x1="13814" y1="92991" x2="12813" y2="93617"/>
                        <a14:foregroundMark x1="16316" y1="95244" x2="17117" y2="95244"/>
                        <a14:foregroundMark x1="8909" y1="96370" x2="8208" y2="96621"/>
                        <a14:foregroundMark x1="2302" y1="95494" x2="2402" y2="95494"/>
                        <a14:foregroundMark x1="35435" y1="74593" x2="34935" y2="74093"/>
                        <a14:backgroundMark x1="5105" y1="2879" x2="4404" y2="2628"/>
                        <a14:backgroundMark x1="5405" y1="3755" x2="4905" y2="4881"/>
                        <a14:backgroundMark x1="4004" y1="4255" x2="8709" y2="4631"/>
                        <a14:backgroundMark x1="2102" y1="4881" x2="8709" y2="5382"/>
                        <a14:backgroundMark x1="8709" y1="5382" x2="8408" y2="2879"/>
                      </a14:backgroundRemoval>
                    </a14:imgEffect>
                  </a14:imgLayer>
                </a14:imgProps>
              </a:ext>
            </a:extLst>
          </a:blip>
          <a:srcRect r="6111"/>
          <a:stretch/>
        </p:blipFill>
        <p:spPr>
          <a:xfrm>
            <a:off x="112613" y="804996"/>
            <a:ext cx="7704032" cy="5595486"/>
          </a:xfrm>
          <a:prstGeom prst="rect">
            <a:avLst/>
          </a:prstGeom>
        </p:spPr>
      </p:pic>
      <p:sp>
        <p:nvSpPr>
          <p:cNvPr id="9" name="TextBox 8">
            <a:extLst>
              <a:ext uri="{FF2B5EF4-FFF2-40B4-BE49-F238E27FC236}">
                <a16:creationId xmlns:a16="http://schemas.microsoft.com/office/drawing/2014/main" id="{3736BAC8-0D7D-3DC3-2C02-3BD489032A86}"/>
              </a:ext>
            </a:extLst>
          </p:cNvPr>
          <p:cNvSpPr txBox="1"/>
          <p:nvPr/>
        </p:nvSpPr>
        <p:spPr>
          <a:xfrm>
            <a:off x="7610167" y="3296293"/>
            <a:ext cx="4689988" cy="923330"/>
          </a:xfrm>
          <a:prstGeom prst="rect">
            <a:avLst/>
          </a:prstGeom>
        </p:spPr>
        <p:txBody>
          <a:bodyPr wrap="square" rtlCol="0">
            <a:spAutoFit/>
          </a:bodyPr>
          <a:lstStyle/>
          <a:p>
            <a:pPr marL="0" indent="0" algn="ctr">
              <a:lnSpc>
                <a:spcPct val="100000"/>
              </a:lnSpc>
              <a:spcBef>
                <a:spcPts val="0"/>
              </a:spcBef>
              <a:buFontTx/>
              <a:buNone/>
            </a:pPr>
            <a:r>
              <a:rPr lang="en-US" dirty="0">
                <a:solidFill>
                  <a:schemeClr val="accent6"/>
                </a:solidFill>
                <a:latin typeface="Posterama" panose="020B0504020200020000" pitchFamily="34" charset="0"/>
                <a:ea typeface="微软雅黑"/>
                <a:cs typeface="Posterama" panose="020B0504020200020000" pitchFamily="34" charset="0"/>
              </a:rPr>
              <a:t>Casuals ride more on the weekend </a:t>
            </a:r>
          </a:p>
          <a:p>
            <a:pPr marL="0" indent="0" algn="ctr">
              <a:lnSpc>
                <a:spcPct val="100000"/>
              </a:lnSpc>
              <a:spcBef>
                <a:spcPts val="0"/>
              </a:spcBef>
              <a:buFontTx/>
              <a:buNone/>
            </a:pPr>
            <a:endParaRPr lang="en-US" sz="1800" dirty="0">
              <a:solidFill>
                <a:schemeClr val="accent6"/>
              </a:solidFill>
              <a:latin typeface="Posterama" panose="020B0504020200020000" pitchFamily="34" charset="0"/>
              <a:ea typeface="微软雅黑"/>
              <a:cs typeface="Posterama" panose="020B0504020200020000" pitchFamily="34" charset="0"/>
            </a:endParaRPr>
          </a:p>
          <a:p>
            <a:pPr marL="0" indent="0" algn="ctr">
              <a:lnSpc>
                <a:spcPct val="100000"/>
              </a:lnSpc>
              <a:spcBef>
                <a:spcPts val="0"/>
              </a:spcBef>
              <a:buFontTx/>
              <a:buNone/>
            </a:pPr>
            <a:r>
              <a:rPr lang="en-US" dirty="0">
                <a:solidFill>
                  <a:schemeClr val="accent6"/>
                </a:solidFill>
                <a:latin typeface="Posterama" panose="020B0504020200020000" pitchFamily="34" charset="0"/>
                <a:ea typeface="微软雅黑"/>
                <a:cs typeface="Posterama" panose="020B0504020200020000" pitchFamily="34" charset="0"/>
              </a:rPr>
              <a:t>Members ride more during the week</a:t>
            </a:r>
            <a:endParaRPr lang="en-IN" sz="1800" dirty="0">
              <a:solidFill>
                <a:schemeClr val="accent6"/>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640288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04FD-ED70-606A-684D-67E6B6BF8AA6}"/>
              </a:ext>
            </a:extLst>
          </p:cNvPr>
          <p:cNvSpPr>
            <a:spLocks noGrp="1"/>
          </p:cNvSpPr>
          <p:nvPr>
            <p:ph type="title"/>
          </p:nvPr>
        </p:nvSpPr>
        <p:spPr>
          <a:xfrm>
            <a:off x="587829" y="2871283"/>
            <a:ext cx="4338132" cy="1115434"/>
          </a:xfrm>
        </p:spPr>
        <p:txBody>
          <a:bodyPr/>
          <a:lstStyle/>
          <a:p>
            <a:r>
              <a:rPr lang="en-US" dirty="0"/>
              <a:t>RIDEABLE TYPE</a:t>
            </a:r>
            <a:endParaRPr lang="en-IN" dirty="0"/>
          </a:p>
        </p:txBody>
      </p:sp>
      <p:sp>
        <p:nvSpPr>
          <p:cNvPr id="4" name="Footer Placeholder 3">
            <a:extLst>
              <a:ext uri="{FF2B5EF4-FFF2-40B4-BE49-F238E27FC236}">
                <a16:creationId xmlns:a16="http://schemas.microsoft.com/office/drawing/2014/main" id="{A5DD17F6-A9DF-DB8F-8824-84F00FA33D5D}"/>
              </a:ext>
            </a:extLst>
          </p:cNvPr>
          <p:cNvSpPr>
            <a:spLocks noGrp="1"/>
          </p:cNvSpPr>
          <p:nvPr>
            <p:ph type="ftr" sz="quarter" idx="28"/>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7C3031EB-3CFE-0654-E2EC-B81759B8068E}"/>
              </a:ext>
            </a:extLst>
          </p:cNvPr>
          <p:cNvSpPr>
            <a:spLocks noGrp="1"/>
          </p:cNvSpPr>
          <p:nvPr>
            <p:ph type="sldNum" sz="quarter" idx="29"/>
          </p:nvPr>
        </p:nvSpPr>
        <p:spPr/>
        <p:txBody>
          <a:bodyPr/>
          <a:lstStyle/>
          <a:p>
            <a:fld id="{47FEACEE-25B4-4A2D-B147-27296E36371D}" type="slidenum">
              <a:rPr lang="en-US" altLang="zh-CN" smtClean="0"/>
              <a:pPr/>
              <a:t>9</a:t>
            </a:fld>
            <a:endParaRPr lang="en-US" altLang="zh-CN" dirty="0"/>
          </a:p>
        </p:txBody>
      </p:sp>
      <p:pic>
        <p:nvPicPr>
          <p:cNvPr id="7" name="Picture 6" descr="A graph of different colored bars&#10;&#10;Description automatically generated with medium confidence">
            <a:extLst>
              <a:ext uri="{FF2B5EF4-FFF2-40B4-BE49-F238E27FC236}">
                <a16:creationId xmlns:a16="http://schemas.microsoft.com/office/drawing/2014/main" id="{208B10A6-CEF6-63FF-F327-12069B979543}"/>
              </a:ext>
            </a:extLst>
          </p:cNvPr>
          <p:cNvPicPr>
            <a:picLocks noChangeAspect="1"/>
          </p:cNvPicPr>
          <p:nvPr/>
        </p:nvPicPr>
        <p:blipFill rotWithShape="1">
          <a:blip r:embed="rId2"/>
          <a:srcRect r="37673"/>
          <a:stretch/>
        </p:blipFill>
        <p:spPr>
          <a:xfrm>
            <a:off x="4925961" y="0"/>
            <a:ext cx="5948975" cy="6858000"/>
          </a:xfrm>
          <a:prstGeom prst="rect">
            <a:avLst/>
          </a:prstGeom>
        </p:spPr>
      </p:pic>
    </p:spTree>
    <p:extLst>
      <p:ext uri="{BB962C8B-B14F-4D97-AF65-F5344CB8AC3E}">
        <p14:creationId xmlns:p14="http://schemas.microsoft.com/office/powerpoint/2010/main" val="2391252280"/>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AD9BE2-6B3D-4616-B044-300A8177DEA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4CFA8B0-C7B8-4655-A378-2962C0479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515263-A3DE-4193-B6AA-5C449C94519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2487</TotalTime>
  <Words>674</Words>
  <Application>Microsoft Office PowerPoint</Application>
  <PresentationFormat>Widescreen</PresentationFormat>
  <Paragraphs>76</Paragraphs>
  <Slides>13</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等线</vt:lpstr>
      <vt:lpstr>Abadi</vt:lpstr>
      <vt:lpstr>Arial</vt:lpstr>
      <vt:lpstr>Calibri</vt:lpstr>
      <vt:lpstr>GoogleSans18pt-Bold</vt:lpstr>
      <vt:lpstr>GoogleSans18pt-Regular</vt:lpstr>
      <vt:lpstr>Posterama</vt:lpstr>
      <vt:lpstr>Posterama Text Black</vt:lpstr>
      <vt:lpstr>Posterama Text SemiBold</vt:lpstr>
      <vt:lpstr>var(--artdeco-reset-typography-font-family-sans)</vt:lpstr>
      <vt:lpstr>Custom​​</vt:lpstr>
      <vt:lpstr>CYCLISTIC CASE STUDY</vt:lpstr>
      <vt:lpstr>CONTENTS</vt:lpstr>
      <vt:lpstr>INTRODUCTION</vt:lpstr>
      <vt:lpstr>SCENARIO</vt:lpstr>
      <vt:lpstr>TIMELINE</vt:lpstr>
      <vt:lpstr>PRIMARY GOALS</vt:lpstr>
      <vt:lpstr>MEMBER V/S CASUAL RIDERS (Jun 2023 – May 2024) Total Riders – 5,743,278</vt:lpstr>
      <vt:lpstr>WEEKLY PERFORMANCE</vt:lpstr>
      <vt:lpstr>RIDEABLE TYPE</vt:lpstr>
      <vt:lpstr>MONTHLY PERFORMANCE</vt:lpstr>
      <vt:lpstr>INSIGHTS</vt:lpstr>
      <vt:lpstr>SUGGESTIONS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Garv Gulati</dc:creator>
  <cp:lastModifiedBy>Garv Gulati</cp:lastModifiedBy>
  <cp:revision>2</cp:revision>
  <dcterms:created xsi:type="dcterms:W3CDTF">2024-06-20T21:10:15Z</dcterms:created>
  <dcterms:modified xsi:type="dcterms:W3CDTF">2024-06-22T14:44:21Z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